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image2.jp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64" r:id="rId3"/>
    <p:sldId id="260" r:id="rId4"/>
    <p:sldId id="265" r:id="rId5"/>
    <p:sldId id="268" r:id="rId6"/>
    <p:sldId id="263" r:id="rId7"/>
    <p:sldId id="269" r:id="rId8"/>
    <p:sldId id="266" r:id="rId9"/>
    <p:sldId id="261" r:id="rId10"/>
    <p:sldId id="259" r:id="rId11"/>
    <p:sldId id="258" r:id="rId12"/>
    <p:sldId id="267" r:id="rId13"/>
    <p:sldId id="25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9B30F60-D83A-4540-9861-11889EB73810}" v="17" dt="2025-02-26T18:52:46.02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88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ve Bookless" userId="2378e354-29c1-4d9d-89fa-a43c3e674714" providerId="ADAL" clId="{19B30F60-D83A-4540-9861-11889EB73810}"/>
    <pc:docChg chg="undo custSel addSld delSld modSld sldOrd">
      <pc:chgData name="Dave Bookless" userId="2378e354-29c1-4d9d-89fa-a43c3e674714" providerId="ADAL" clId="{19B30F60-D83A-4540-9861-11889EB73810}" dt="2025-02-27T15:11:51.215" v="134" actId="47"/>
      <pc:docMkLst>
        <pc:docMk/>
      </pc:docMkLst>
      <pc:sldChg chg="modSp add del mod ord">
        <pc:chgData name="Dave Bookless" userId="2378e354-29c1-4d9d-89fa-a43c3e674714" providerId="ADAL" clId="{19B30F60-D83A-4540-9861-11889EB73810}" dt="2025-02-27T15:11:50.020" v="133" actId="47"/>
        <pc:sldMkLst>
          <pc:docMk/>
          <pc:sldMk cId="2121655180" sldId="262"/>
        </pc:sldMkLst>
        <pc:spChg chg="mod">
          <ac:chgData name="Dave Bookless" userId="2378e354-29c1-4d9d-89fa-a43c3e674714" providerId="ADAL" clId="{19B30F60-D83A-4540-9861-11889EB73810}" dt="2025-02-26T18:52:46.125" v="118" actId="27636"/>
          <ac:spMkLst>
            <pc:docMk/>
            <pc:sldMk cId="2121655180" sldId="262"/>
            <ac:spMk id="151" creationId="{3DC76B64-0BB0-76D8-25E6-45DEAB840F3A}"/>
          </ac:spMkLst>
        </pc:spChg>
      </pc:sldChg>
      <pc:sldChg chg="del">
        <pc:chgData name="Dave Bookless" userId="2378e354-29c1-4d9d-89fa-a43c3e674714" providerId="ADAL" clId="{19B30F60-D83A-4540-9861-11889EB73810}" dt="2025-02-26T10:32:44.285" v="1" actId="47"/>
        <pc:sldMkLst>
          <pc:docMk/>
          <pc:sldMk cId="3180927378" sldId="262"/>
        </pc:sldMkLst>
      </pc:sldChg>
      <pc:sldChg chg="add">
        <pc:chgData name="Dave Bookless" userId="2378e354-29c1-4d9d-89fa-a43c3e674714" providerId="ADAL" clId="{19B30F60-D83A-4540-9861-11889EB73810}" dt="2025-02-26T10:32:37.952" v="0"/>
        <pc:sldMkLst>
          <pc:docMk/>
          <pc:sldMk cId="2704728104" sldId="267"/>
        </pc:sldMkLst>
      </pc:sldChg>
      <pc:sldChg chg="addSp modSp new mod">
        <pc:chgData name="Dave Bookless" userId="2378e354-29c1-4d9d-89fa-a43c3e674714" providerId="ADAL" clId="{19B30F60-D83A-4540-9861-11889EB73810}" dt="2025-02-26T10:36:25.832" v="105" actId="113"/>
        <pc:sldMkLst>
          <pc:docMk/>
          <pc:sldMk cId="2327190743" sldId="268"/>
        </pc:sldMkLst>
        <pc:spChg chg="add mod">
          <ac:chgData name="Dave Bookless" userId="2378e354-29c1-4d9d-89fa-a43c3e674714" providerId="ADAL" clId="{19B30F60-D83A-4540-9861-11889EB73810}" dt="2025-02-26T10:36:11.913" v="98" actId="1076"/>
          <ac:spMkLst>
            <pc:docMk/>
            <pc:sldMk cId="2327190743" sldId="268"/>
            <ac:spMk id="2" creationId="{7A0F8DB8-898E-D857-7C34-074BF5D56949}"/>
          </ac:spMkLst>
        </pc:spChg>
        <pc:spChg chg="add mod">
          <ac:chgData name="Dave Bookless" userId="2378e354-29c1-4d9d-89fa-a43c3e674714" providerId="ADAL" clId="{19B30F60-D83A-4540-9861-11889EB73810}" dt="2025-02-26T10:36:25.832" v="105" actId="113"/>
          <ac:spMkLst>
            <pc:docMk/>
            <pc:sldMk cId="2327190743" sldId="268"/>
            <ac:spMk id="4" creationId="{32D2B459-9C7A-E9DC-2886-97CBD23C0D24}"/>
          </ac:spMkLst>
        </pc:spChg>
        <pc:picChg chg="add mod">
          <ac:chgData name="Dave Bookless" userId="2378e354-29c1-4d9d-89fa-a43c3e674714" providerId="ADAL" clId="{19B30F60-D83A-4540-9861-11889EB73810}" dt="2025-02-26T10:36:00.209" v="95" actId="1076"/>
          <ac:picMkLst>
            <pc:docMk/>
            <pc:sldMk cId="2327190743" sldId="268"/>
            <ac:picMk id="8194" creationId="{2ACB7B9C-FA6E-42E5-1BA2-2484031FCB98}"/>
          </ac:picMkLst>
        </pc:picChg>
        <pc:picChg chg="add mod">
          <ac:chgData name="Dave Bookless" userId="2378e354-29c1-4d9d-89fa-a43c3e674714" providerId="ADAL" clId="{19B30F60-D83A-4540-9861-11889EB73810}" dt="2025-02-26T10:36:13.689" v="99" actId="1076"/>
          <ac:picMkLst>
            <pc:docMk/>
            <pc:sldMk cId="2327190743" sldId="268"/>
            <ac:picMk id="8196" creationId="{B021822A-167C-96C2-8485-13C02928EC94}"/>
          </ac:picMkLst>
        </pc:picChg>
      </pc:sldChg>
      <pc:sldChg chg="addSp modSp new mod modNotesTx">
        <pc:chgData name="Dave Bookless" userId="2378e354-29c1-4d9d-89fa-a43c3e674714" providerId="ADAL" clId="{19B30F60-D83A-4540-9861-11889EB73810}" dt="2025-02-26T11:30:09.654" v="113" actId="1076"/>
        <pc:sldMkLst>
          <pc:docMk/>
          <pc:sldMk cId="4260469524" sldId="269"/>
        </pc:sldMkLst>
        <pc:picChg chg="add mod modCrop">
          <ac:chgData name="Dave Bookless" userId="2378e354-29c1-4d9d-89fa-a43c3e674714" providerId="ADAL" clId="{19B30F60-D83A-4540-9861-11889EB73810}" dt="2025-02-26T11:30:09.654" v="113" actId="1076"/>
          <ac:picMkLst>
            <pc:docMk/>
            <pc:sldMk cId="4260469524" sldId="269"/>
            <ac:picMk id="3" creationId="{62046E64-B78A-E18F-CE91-4812ACCA14CD}"/>
          </ac:picMkLst>
        </pc:picChg>
      </pc:sldChg>
      <pc:sldChg chg="modSp add del mod">
        <pc:chgData name="Dave Bookless" userId="2378e354-29c1-4d9d-89fa-a43c3e674714" providerId="ADAL" clId="{19B30F60-D83A-4540-9861-11889EB73810}" dt="2025-02-27T15:11:41.323" v="130" actId="47"/>
        <pc:sldMkLst>
          <pc:docMk/>
          <pc:sldMk cId="0" sldId="270"/>
        </pc:sldMkLst>
        <pc:spChg chg="mod">
          <ac:chgData name="Dave Bookless" userId="2378e354-29c1-4d9d-89fa-a43c3e674714" providerId="ADAL" clId="{19B30F60-D83A-4540-9861-11889EB73810}" dt="2025-02-26T18:52:46.086" v="115" actId="27636"/>
          <ac:spMkLst>
            <pc:docMk/>
            <pc:sldMk cId="0" sldId="270"/>
            <ac:spMk id="151" creationId="{00000000-0000-0000-0000-000000000000}"/>
          </ac:spMkLst>
        </pc:spChg>
      </pc:sldChg>
      <pc:sldChg chg="modSp add del mod setBg">
        <pc:chgData name="Dave Bookless" userId="2378e354-29c1-4d9d-89fa-a43c3e674714" providerId="ADAL" clId="{19B30F60-D83A-4540-9861-11889EB73810}" dt="2025-02-27T15:11:41.972" v="131" actId="47"/>
        <pc:sldMkLst>
          <pc:docMk/>
          <pc:sldMk cId="0" sldId="271"/>
        </pc:sldMkLst>
        <pc:spChg chg="mod">
          <ac:chgData name="Dave Bookless" userId="2378e354-29c1-4d9d-89fa-a43c3e674714" providerId="ADAL" clId="{19B30F60-D83A-4540-9861-11889EB73810}" dt="2025-02-26T18:53:34.851" v="129" actId="1076"/>
          <ac:spMkLst>
            <pc:docMk/>
            <pc:sldMk cId="0" sldId="271"/>
            <ac:spMk id="153" creationId="{00000000-0000-0000-0000-000000000000}"/>
          </ac:spMkLst>
        </pc:spChg>
        <pc:spChg chg="mod">
          <ac:chgData name="Dave Bookless" userId="2378e354-29c1-4d9d-89fa-a43c3e674714" providerId="ADAL" clId="{19B30F60-D83A-4540-9861-11889EB73810}" dt="2025-02-26T18:52:46.111" v="116" actId="27636"/>
          <ac:spMkLst>
            <pc:docMk/>
            <pc:sldMk cId="0" sldId="271"/>
            <ac:spMk id="154" creationId="{00000000-0000-0000-0000-000000000000}"/>
          </ac:spMkLst>
        </pc:spChg>
      </pc:sldChg>
      <pc:sldChg chg="add del modTransition">
        <pc:chgData name="Dave Bookless" userId="2378e354-29c1-4d9d-89fa-a43c3e674714" providerId="ADAL" clId="{19B30F60-D83A-4540-9861-11889EB73810}" dt="2025-02-27T15:11:43.044" v="132" actId="47"/>
        <pc:sldMkLst>
          <pc:docMk/>
          <pc:sldMk cId="0" sldId="272"/>
        </pc:sldMkLst>
      </pc:sldChg>
      <pc:sldChg chg="add del ord">
        <pc:chgData name="Dave Bookless" userId="2378e354-29c1-4d9d-89fa-a43c3e674714" providerId="ADAL" clId="{19B30F60-D83A-4540-9861-11889EB73810}" dt="2025-02-27T15:11:51.215" v="134" actId="47"/>
        <pc:sldMkLst>
          <pc:docMk/>
          <pc:sldMk cId="0" sldId="273"/>
        </pc:sldMkLst>
      </pc:sldChg>
      <pc:sldMasterChg chg="delSldLayout">
        <pc:chgData name="Dave Bookless" userId="2378e354-29c1-4d9d-89fa-a43c3e674714" providerId="ADAL" clId="{19B30F60-D83A-4540-9861-11889EB73810}" dt="2025-02-27T15:11:51.215" v="134" actId="47"/>
        <pc:sldMasterMkLst>
          <pc:docMk/>
          <pc:sldMasterMk cId="1425875291" sldId="2147483648"/>
        </pc:sldMasterMkLst>
        <pc:sldLayoutChg chg="del">
          <pc:chgData name="Dave Bookless" userId="2378e354-29c1-4d9d-89fa-a43c3e674714" providerId="ADAL" clId="{19B30F60-D83A-4540-9861-11889EB73810}" dt="2025-02-27T15:11:50.020" v="133" actId="47"/>
          <pc:sldLayoutMkLst>
            <pc:docMk/>
            <pc:sldMasterMk cId="1425875291" sldId="2147483648"/>
            <pc:sldLayoutMk cId="570422275" sldId="2147483660"/>
          </pc:sldLayoutMkLst>
        </pc:sldLayoutChg>
        <pc:sldLayoutChg chg="del">
          <pc:chgData name="Dave Bookless" userId="2378e354-29c1-4d9d-89fa-a43c3e674714" providerId="ADAL" clId="{19B30F60-D83A-4540-9861-11889EB73810}" dt="2025-02-27T15:11:51.215" v="134" actId="47"/>
          <pc:sldLayoutMkLst>
            <pc:docMk/>
            <pc:sldMasterMk cId="1425875291" sldId="2147483648"/>
            <pc:sldLayoutMk cId="2511246080" sldId="2147483661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B2C843-868B-4969-B088-08F87A2BA93D}" type="datetimeFigureOut">
              <a:rPr lang="en-GB" smtClean="0"/>
              <a:t>27/02/2025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84557A-C0B8-4388-8F67-3EE5BDF340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91806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84557A-C0B8-4388-8F67-3EE5BDF34020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49215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84557A-C0B8-4388-8F67-3EE5BDF34020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32723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D9C7FF-9543-2425-C00A-A0BE4B8CF3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C39D26-9CA8-7A9E-D9AE-224CC406EB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7E5738-8961-C53D-310A-626AC711AE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10D07-7811-4028-BBB5-562149E3F499}" type="datetimeFigureOut">
              <a:rPr lang="en-GB" smtClean="0"/>
              <a:t>27/02/2025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FB65C7-14F1-9BA1-634C-12A13E2286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FE93FE-0748-DC31-32D6-CC676CF03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B3ADA-B6AE-4E81-9993-0BBD901F2C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78637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A184E2-4A6F-D90B-0D94-DBA8B6A09A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EA798F3-1B36-00D9-4C1C-43AA6AE78B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AE7071-E216-2934-2A17-8EB71ADB75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10D07-7811-4028-BBB5-562149E3F499}" type="datetimeFigureOut">
              <a:rPr lang="en-GB" smtClean="0"/>
              <a:t>27/02/2025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9544AD-DC4D-8043-C5C4-DDE1FA2F0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225D03-0C46-FDD3-5563-BC9353A569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B3ADA-B6AE-4E81-9993-0BBD901F2C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60537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1557473-8342-8FCE-172F-5579064066C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2E6BD2A-1346-4665-B5DB-0BA3097FE4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CCB2CD-D80A-7802-4BC9-761B2D2587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10D07-7811-4028-BBB5-562149E3F499}" type="datetimeFigureOut">
              <a:rPr lang="en-GB" smtClean="0"/>
              <a:t>27/02/2025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E7D1CE-EB02-009B-420E-59EDA76CD7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BA5C01-D735-9919-6B87-781DE78C0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B3ADA-B6AE-4E81-9993-0BBD901F2C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3186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9FD0FE-DD9F-75BC-4452-9336F3FC28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B425E1-F768-2085-6051-69664AC7A5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C53DFD-CEA1-7B47-C075-0801381D87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10D07-7811-4028-BBB5-562149E3F499}" type="datetimeFigureOut">
              <a:rPr lang="en-GB" smtClean="0"/>
              <a:t>27/02/2025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2B8E92-0D62-5D8C-DE2B-71D04B1A92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5081E5-4177-69B6-E5B4-2B3E9EE30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B3ADA-B6AE-4E81-9993-0BBD901F2C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1731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65ADDE-8AE0-1B96-41FD-BBCB9DF8D8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C96685-47BC-3F6F-969D-7D5F339C93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54E99C-71C3-1926-D8FE-D5B64731BD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10D07-7811-4028-BBB5-562149E3F499}" type="datetimeFigureOut">
              <a:rPr lang="en-GB" smtClean="0"/>
              <a:t>27/02/2025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74BE69-0681-8E39-0D0D-4B48ED06AB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C2ADC2-9765-B84B-17DE-868C7424F0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B3ADA-B6AE-4E81-9993-0BBD901F2C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20607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4E536B-C5D8-6AB2-6E14-49824BBB0F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40301D-381B-B73E-86EC-03B91C4D24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6C35A2-1BCB-7411-AF79-7AF3D0B952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2D2E3B-86F6-4761-6C85-BC3EEB990F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10D07-7811-4028-BBB5-562149E3F499}" type="datetimeFigureOut">
              <a:rPr lang="en-GB" smtClean="0"/>
              <a:t>27/02/2025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60B2D9-91B1-3487-7130-9129E68DD4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0C6DBD-1CCC-7709-AD5A-8451FAF06B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B3ADA-B6AE-4E81-9993-0BBD901F2C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0646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824DD0-926D-39D7-B070-B49F29A887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8C843B-5EF7-073F-B29A-943CEEC719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AA2847-9357-0DF6-AA41-328564E35C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89E96DB-F90E-7E34-E179-08E2249806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C6C9F26-DC73-5DA1-1333-F777705868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6D4D3AD-56BB-EF2C-52CD-A63D2E7AB2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10D07-7811-4028-BBB5-562149E3F499}" type="datetimeFigureOut">
              <a:rPr lang="en-GB" smtClean="0"/>
              <a:t>27/02/2025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1FD334F-2632-9358-0F32-D08E7332DC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B5CF876-B1CE-1ACB-429F-87347A9D4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B3ADA-B6AE-4E81-9993-0BBD901F2C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30537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6284FB-6FB6-12A5-E5EE-C19F2B845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893D9C6-ADB0-DD85-C97F-B3146DF97B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10D07-7811-4028-BBB5-562149E3F499}" type="datetimeFigureOut">
              <a:rPr lang="en-GB" smtClean="0"/>
              <a:t>27/02/2025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FADD9B-E600-6A8D-4B35-E11AF696F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4999C6-D466-8C6B-A1ED-C96912BDA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B3ADA-B6AE-4E81-9993-0BBD901F2C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3874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8C36F6F-266F-5002-43AF-F9E7824239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10D07-7811-4028-BBB5-562149E3F499}" type="datetimeFigureOut">
              <a:rPr lang="en-GB" smtClean="0"/>
              <a:t>27/02/2025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5D592A-D2EE-503D-C4A4-0904A75FC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7390F1-565E-0ACE-286F-999463842C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B3ADA-B6AE-4E81-9993-0BBD901F2C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41272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0D9E79-D7CE-E7F7-F5F8-34EC353E0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9D38B9-EBEB-7DE5-EE37-056A1C8A00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9365FA-EE83-C030-04D7-FAB61122B4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10A2D8-6D66-DAB9-5466-07E80B413C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10D07-7811-4028-BBB5-562149E3F499}" type="datetimeFigureOut">
              <a:rPr lang="en-GB" smtClean="0"/>
              <a:t>27/02/2025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6D49DE-17C2-8E4E-8760-F89E70DC0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69B55A-8DB7-94C0-B48C-8B4DC7BF8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B3ADA-B6AE-4E81-9993-0BBD901F2C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6149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B5ACD1-DB0E-06C4-EB17-56F669F2FC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63338E7-249B-2EB9-9995-7240908851E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73E532-19EA-8C78-F044-1F507E61BF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4839A2-48D9-4985-A5C5-EF5DA1CD90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10D07-7811-4028-BBB5-562149E3F499}" type="datetimeFigureOut">
              <a:rPr lang="en-GB" smtClean="0"/>
              <a:t>27/02/2025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746C82-10CD-1E83-5BC7-376FE2B159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264AE0-F1DA-3D73-5145-9A5B8A0E6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B3ADA-B6AE-4E81-9993-0BBD901F2C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58849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1A45D76-555D-CB8F-B30C-1DD05A47A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1C3FEA-392E-A6D3-A90A-010AD56522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407133-4D67-B2FC-C00A-AC9EF7746B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DD10D07-7811-4028-BBB5-562149E3F499}" type="datetimeFigureOut">
              <a:rPr lang="en-GB" smtClean="0"/>
              <a:t>27/02/2025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F01AC3-65C8-E002-907C-3AA53C6A1C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F60A40-1E7D-1A2C-FD1D-0804CAE349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DBB3ADA-B6AE-4E81-9993-0BBD901F2C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5875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oikos@arocha.org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creationcare@icete.team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earthday.org/earth-day-2025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seasonofcreation.org/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E09E3C9-9F04-637C-3C90-62DCB91D28D5}"/>
              </a:ext>
            </a:extLst>
          </p:cNvPr>
          <p:cNvSpPr txBox="1"/>
          <p:nvPr/>
        </p:nvSpPr>
        <p:spPr>
          <a:xfrm>
            <a:off x="535172" y="610136"/>
            <a:ext cx="11121655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en-GB" sz="3600" b="1" i="0" dirty="0">
              <a:solidFill>
                <a:srgbClr val="444444"/>
              </a:solidFill>
              <a:effectLst/>
              <a:latin typeface="Open Sans" panose="020B0606030504020204" pitchFamily="34" charset="0"/>
            </a:endParaRPr>
          </a:p>
          <a:p>
            <a:pPr algn="ctr"/>
            <a:endParaRPr lang="en-GB" sz="3600" b="1" dirty="0">
              <a:solidFill>
                <a:srgbClr val="444444"/>
              </a:solidFill>
              <a:latin typeface="Open Sans" panose="020B0606030504020204" pitchFamily="34" charset="0"/>
            </a:endParaRPr>
          </a:p>
          <a:p>
            <a:pPr algn="ctr"/>
            <a:r>
              <a:rPr lang="en-GB" sz="3600" b="1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Save the dates! LWCCN 2025 Webinars</a:t>
            </a:r>
          </a:p>
          <a:p>
            <a:pPr algn="l"/>
            <a:endParaRPr lang="en-GB" sz="2000" b="0" i="0" dirty="0">
              <a:solidFill>
                <a:srgbClr val="444444"/>
              </a:solidFill>
              <a:effectLst/>
              <a:latin typeface="Open Sans" panose="020B0606030504020204" pitchFamily="34" charset="0"/>
            </a:endParaRPr>
          </a:p>
          <a:p>
            <a:pPr algn="l"/>
            <a:endParaRPr lang="en-GB" sz="2000" b="1" dirty="0">
              <a:solidFill>
                <a:srgbClr val="444444"/>
              </a:solidFill>
              <a:latin typeface="Open Sans" panose="020B0606030504020204" pitchFamily="34" charset="0"/>
            </a:endParaRPr>
          </a:p>
          <a:p>
            <a:pPr algn="l"/>
            <a:r>
              <a:rPr lang="en-GB" sz="2800" b="1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29 May</a:t>
            </a:r>
            <a:r>
              <a:rPr lang="en-GB" sz="2800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, 11:00 &amp; 19:00 UTC</a:t>
            </a:r>
            <a:endParaRPr lang="en-GB" sz="2800" dirty="0">
              <a:solidFill>
                <a:srgbClr val="444444"/>
              </a:solidFill>
              <a:latin typeface="Open Sans" panose="020B0606030504020204" pitchFamily="34" charset="0"/>
            </a:endParaRPr>
          </a:p>
          <a:p>
            <a:pPr algn="l"/>
            <a:r>
              <a:rPr lang="en-GB" sz="3200" b="1" i="0" dirty="0">
                <a:solidFill>
                  <a:schemeClr val="accent2">
                    <a:lumMod val="75000"/>
                  </a:schemeClr>
                </a:solidFill>
                <a:effectLst/>
                <a:latin typeface="Open Sans" panose="020B0606030504020204" pitchFamily="34" charset="0"/>
              </a:rPr>
              <a:t>Creation care in the Workplace</a:t>
            </a:r>
          </a:p>
          <a:p>
            <a:pPr algn="l"/>
            <a:endParaRPr lang="en-GB" sz="2800" b="0" i="0" dirty="0">
              <a:solidFill>
                <a:srgbClr val="444444"/>
              </a:solidFill>
              <a:effectLst/>
              <a:latin typeface="Open Sans" panose="020B0606030504020204" pitchFamily="34" charset="0"/>
            </a:endParaRPr>
          </a:p>
          <a:p>
            <a:pPr algn="l"/>
            <a:r>
              <a:rPr lang="en-GB" sz="2800" b="1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4 September</a:t>
            </a:r>
            <a:r>
              <a:rPr lang="en-GB" sz="2800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,11:00 &amp; 19:00 UTC</a:t>
            </a:r>
            <a:endParaRPr lang="en-GB" sz="2800" dirty="0">
              <a:solidFill>
                <a:srgbClr val="444444"/>
              </a:solidFill>
              <a:latin typeface="Open Sans" panose="020B0606030504020204" pitchFamily="34" charset="0"/>
            </a:endParaRPr>
          </a:p>
          <a:p>
            <a:pPr algn="l"/>
            <a:r>
              <a:rPr lang="en-GB" sz="3200" b="1" i="0" dirty="0">
                <a:solidFill>
                  <a:schemeClr val="accent2">
                    <a:lumMod val="75000"/>
                  </a:schemeClr>
                </a:solidFill>
                <a:effectLst/>
                <a:latin typeface="Open Sans" panose="020B0606030504020204" pitchFamily="34" charset="0"/>
              </a:rPr>
              <a:t>Children &amp; Young People in Creation Care</a:t>
            </a:r>
          </a:p>
          <a:p>
            <a:pPr algn="l"/>
            <a:endParaRPr lang="en-GB" sz="2800" b="0" i="0" dirty="0">
              <a:solidFill>
                <a:srgbClr val="444444"/>
              </a:solidFill>
              <a:effectLst/>
              <a:latin typeface="Open Sans" panose="020B0606030504020204" pitchFamily="34" charset="0"/>
            </a:endParaRPr>
          </a:p>
          <a:p>
            <a:pPr algn="l"/>
            <a:r>
              <a:rPr lang="en-GB" sz="2800" b="1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4</a:t>
            </a:r>
            <a:r>
              <a:rPr lang="en-GB" sz="2800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 </a:t>
            </a:r>
            <a:r>
              <a:rPr lang="en-GB" sz="2800" b="1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December</a:t>
            </a:r>
            <a:r>
              <a:rPr lang="en-GB" sz="2800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, 11:00 &amp; 19:00 UTC</a:t>
            </a:r>
            <a:endParaRPr lang="en-GB" sz="2800" dirty="0">
              <a:solidFill>
                <a:srgbClr val="444444"/>
              </a:solidFill>
              <a:latin typeface="Open Sans" panose="020B0606030504020204" pitchFamily="34" charset="0"/>
            </a:endParaRPr>
          </a:p>
          <a:p>
            <a:pPr algn="l"/>
            <a:r>
              <a:rPr lang="en-GB" sz="3200" b="1" i="0" dirty="0">
                <a:solidFill>
                  <a:schemeClr val="accent2">
                    <a:lumMod val="75000"/>
                  </a:schemeClr>
                </a:solidFill>
                <a:effectLst/>
                <a:latin typeface="Open Sans" panose="020B0606030504020204" pitchFamily="34" charset="0"/>
              </a:rPr>
              <a:t>Creation &amp; the Arts</a:t>
            </a:r>
            <a:endParaRPr lang="en-GB" sz="3200" b="0" i="0" dirty="0">
              <a:solidFill>
                <a:schemeClr val="accent2">
                  <a:lumMod val="75000"/>
                </a:schemeClr>
              </a:solidFill>
              <a:effectLst/>
              <a:latin typeface="Open Sans" panose="020B0606030504020204" pitchFamily="34" charset="0"/>
            </a:endParaRPr>
          </a:p>
        </p:txBody>
      </p:sp>
      <p:pic>
        <p:nvPicPr>
          <p:cNvPr id="7" name="Picture 6" descr="A close up of a logo&#10;&#10;AI-generated content may be incorrect.">
            <a:extLst>
              <a:ext uri="{FF2B5EF4-FFF2-40B4-BE49-F238E27FC236}">
                <a16:creationId xmlns:a16="http://schemas.microsoft.com/office/drawing/2014/main" id="{08CACDEB-CF1A-D836-A819-A02ECE336D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1106" y="246221"/>
            <a:ext cx="6009788" cy="1316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1118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15D53EE-A65D-F4D6-F315-F5D7C90589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42243" y="212650"/>
            <a:ext cx="8307514" cy="420217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902CD54-58C2-A079-4ABE-A3128586DAFF}"/>
              </a:ext>
            </a:extLst>
          </p:cNvPr>
          <p:cNvSpPr txBox="1"/>
          <p:nvPr/>
        </p:nvSpPr>
        <p:spPr>
          <a:xfrm>
            <a:off x="3047113" y="4288332"/>
            <a:ext cx="609777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latin typeface="Montserrat" panose="00000500000000000000" pitchFamily="2" charset="0"/>
              </a:rPr>
              <a:t>29 September - 2 October 2025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1C46C84-9E18-14D6-4818-11E0BACC8FE9}"/>
              </a:ext>
            </a:extLst>
          </p:cNvPr>
          <p:cNvSpPr txBox="1"/>
          <p:nvPr/>
        </p:nvSpPr>
        <p:spPr>
          <a:xfrm>
            <a:off x="1362739" y="4976889"/>
            <a:ext cx="9466521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b="0" i="0" dirty="0">
                <a:solidFill>
                  <a:srgbClr val="050505"/>
                </a:solidFill>
                <a:effectLst/>
                <a:latin typeface="Montserrat" panose="00000500000000000000" pitchFamily="2" charset="0"/>
              </a:rPr>
              <a:t>A time for us to envision, encourage, connect and equip ourselves as we walk together to bring hope in difficult times and hard places around the world.</a:t>
            </a:r>
            <a:endParaRPr lang="en-GB" sz="2800" dirty="0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53242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ome | IUCN World Conservation Congress">
            <a:extLst>
              <a:ext uri="{FF2B5EF4-FFF2-40B4-BE49-F238E27FC236}">
                <a16:creationId xmlns:a16="http://schemas.microsoft.com/office/drawing/2014/main" id="{82263C0E-A421-4906-7327-38AB2F18F2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246" y="95693"/>
            <a:ext cx="6935197" cy="3919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16EA02C-DA2C-374C-208D-49186C074F16}"/>
              </a:ext>
            </a:extLst>
          </p:cNvPr>
          <p:cNvSpPr txBox="1"/>
          <p:nvPr/>
        </p:nvSpPr>
        <p:spPr>
          <a:xfrm>
            <a:off x="3047114" y="4015587"/>
            <a:ext cx="609777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200" b="0" i="0" dirty="0">
                <a:solidFill>
                  <a:srgbClr val="1F1F1F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Thu, 9 Oct 2025 -</a:t>
            </a:r>
          </a:p>
          <a:p>
            <a:pPr algn="ctr"/>
            <a:r>
              <a:rPr lang="en-GB" sz="3200" b="0" i="0" dirty="0">
                <a:solidFill>
                  <a:srgbClr val="1F1F1F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Wed, 15 Oct 2025</a:t>
            </a:r>
            <a:endParaRPr lang="en-GB" sz="3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A22CFB4-CEDE-C2E7-9312-F52E6FADB22C}"/>
              </a:ext>
            </a:extLst>
          </p:cNvPr>
          <p:cNvSpPr txBox="1"/>
          <p:nvPr/>
        </p:nvSpPr>
        <p:spPr>
          <a:xfrm>
            <a:off x="584791" y="5289697"/>
            <a:ext cx="1054395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200" b="0" i="0" dirty="0">
                <a:solidFill>
                  <a:schemeClr val="accent6">
                    <a:lumMod val="75000"/>
                  </a:schemeClr>
                </a:solidFill>
                <a:effectLst/>
                <a:latin typeface="Montserrat" panose="00000500000000000000" pitchFamily="2" charset="0"/>
              </a:rPr>
              <a:t>The largest gathering of nature conservation experts, leaders and decision-makers in the world</a:t>
            </a:r>
            <a:endParaRPr lang="en-GB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62895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red and black striped surface&#10;&#10;AI-generated content may be incorrect.">
            <a:extLst>
              <a:ext uri="{FF2B5EF4-FFF2-40B4-BE49-F238E27FC236}">
                <a16:creationId xmlns:a16="http://schemas.microsoft.com/office/drawing/2014/main" id="{64DD4802-EF42-3797-80F1-C49A7E46FF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6933"/>
            <a:ext cx="12224237" cy="2920445"/>
          </a:xfrm>
          <a:prstGeom prst="rect">
            <a:avLst/>
          </a:prstGeom>
        </p:spPr>
      </p:pic>
      <p:pic>
        <p:nvPicPr>
          <p:cNvPr id="10" name="Picture 9" descr="A close up of a calendar&#10;&#10;AI-generated content may be incorrect.">
            <a:extLst>
              <a:ext uri="{FF2B5EF4-FFF2-40B4-BE49-F238E27FC236}">
                <a16:creationId xmlns:a16="http://schemas.microsoft.com/office/drawing/2014/main" id="{8DAAFB95-F3BF-3F91-5BD6-476673F8F0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3929" y="3614687"/>
            <a:ext cx="9309383" cy="260744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DCB8AC3-2B4D-5131-D333-0ED1C7D0A821}"/>
              </a:ext>
            </a:extLst>
          </p:cNvPr>
          <p:cNvSpPr txBox="1"/>
          <p:nvPr/>
        </p:nvSpPr>
        <p:spPr>
          <a:xfrm>
            <a:off x="64265" y="2937579"/>
            <a:ext cx="1206347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b="1" cap="all" dirty="0">
                <a:solidFill>
                  <a:srgbClr val="DC5940"/>
                </a:solidFill>
              </a:rPr>
              <a:t>World Evangelical Alliance General Assembly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7B5975B-3659-B3C8-D133-01FE9F8434D3}"/>
              </a:ext>
            </a:extLst>
          </p:cNvPr>
          <p:cNvSpPr txBox="1"/>
          <p:nvPr/>
        </p:nvSpPr>
        <p:spPr>
          <a:xfrm>
            <a:off x="1299863" y="6283208"/>
            <a:ext cx="9341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MORE INFORMATION ON CREATION CARE CONTENT COMING IN FUTURE POLLINIATORS</a:t>
            </a:r>
          </a:p>
        </p:txBody>
      </p:sp>
    </p:spTree>
    <p:extLst>
      <p:ext uri="{BB962C8B-B14F-4D97-AF65-F5344CB8AC3E}">
        <p14:creationId xmlns:p14="http://schemas.microsoft.com/office/powerpoint/2010/main" val="27047281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1B7EBD-7BF1-FBF5-8DB9-3C9D9AE242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C2AFAB7D-6D38-3950-C5E7-27260AFAC2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9422" y="134141"/>
            <a:ext cx="2955851" cy="2955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797ECAB-D8E6-D05C-5329-DFCC1B3A66B1}"/>
              </a:ext>
            </a:extLst>
          </p:cNvPr>
          <p:cNvSpPr txBox="1"/>
          <p:nvPr/>
        </p:nvSpPr>
        <p:spPr>
          <a:xfrm>
            <a:off x="1023384" y="309748"/>
            <a:ext cx="4803258" cy="42780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n-NO" sz="4400" b="1" i="0" dirty="0">
                <a:solidFill>
                  <a:schemeClr val="accent6">
                    <a:lumMod val="75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COP 30</a:t>
            </a:r>
          </a:p>
          <a:p>
            <a:pPr algn="ctr"/>
            <a:r>
              <a:rPr lang="nn-NO" sz="3600" b="1" i="0" dirty="0">
                <a:solidFill>
                  <a:schemeClr val="accent6">
                    <a:lumMod val="75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United Nations Climate Change Conference of Parties</a:t>
            </a:r>
          </a:p>
          <a:p>
            <a:endParaRPr lang="nn-NO" sz="2000" b="1" i="0" dirty="0">
              <a:solidFill>
                <a:srgbClr val="001E2E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nn-NO" sz="3200" i="0" dirty="0">
                <a:solidFill>
                  <a:srgbClr val="001E2E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Monday 10 Nov – </a:t>
            </a:r>
          </a:p>
          <a:p>
            <a:pPr algn="ctr"/>
            <a:r>
              <a:rPr lang="nn-NO" sz="3200" i="0" dirty="0">
                <a:solidFill>
                  <a:srgbClr val="001E2E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Friday 21 Nov 2025</a:t>
            </a:r>
            <a:endParaRPr lang="en-GB" sz="3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028" name="Picture 4" descr="Christian Climate Observers Program (CCOP) 2024">
            <a:extLst>
              <a:ext uri="{FF2B5EF4-FFF2-40B4-BE49-F238E27FC236}">
                <a16:creationId xmlns:a16="http://schemas.microsoft.com/office/drawing/2014/main" id="{93D08DA2-A3A4-228B-F067-DBA909BD36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268" y="3322675"/>
            <a:ext cx="3294859" cy="3294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8881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332E44-E3C5-B96C-6F93-121E6B0359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DC50403-762D-C7C8-0E23-F8B5379086BF}"/>
              </a:ext>
            </a:extLst>
          </p:cNvPr>
          <p:cNvSpPr txBox="1"/>
          <p:nvPr/>
        </p:nvSpPr>
        <p:spPr>
          <a:xfrm>
            <a:off x="535172" y="610136"/>
            <a:ext cx="11121655" cy="2369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en-GB" sz="3600" b="1" i="0" dirty="0">
              <a:solidFill>
                <a:srgbClr val="444444"/>
              </a:solidFill>
              <a:effectLst/>
              <a:latin typeface="Open Sans" panose="020B0606030504020204" pitchFamily="34" charset="0"/>
            </a:endParaRPr>
          </a:p>
          <a:p>
            <a:pPr algn="ctr"/>
            <a:endParaRPr lang="en-GB" sz="3600" b="1" dirty="0">
              <a:solidFill>
                <a:srgbClr val="444444"/>
              </a:solidFill>
              <a:latin typeface="Open Sans" panose="020B0606030504020204" pitchFamily="34" charset="0"/>
            </a:endParaRPr>
          </a:p>
          <a:p>
            <a:pPr algn="ctr"/>
            <a:r>
              <a:rPr lang="en-GB" sz="3600" i="0" dirty="0">
                <a:solidFill>
                  <a:srgbClr val="444444"/>
                </a:solidFill>
                <a:effectLst/>
                <a:latin typeface="Montserrat" panose="00000500000000000000" pitchFamily="2" charset="0"/>
              </a:rPr>
              <a:t>Sign up to LWCCN’s Pollinator </a:t>
            </a:r>
            <a:r>
              <a:rPr lang="en-GB" sz="3600" i="0" dirty="0" err="1">
                <a:solidFill>
                  <a:srgbClr val="444444"/>
                </a:solidFill>
                <a:effectLst/>
                <a:latin typeface="Montserrat" panose="00000500000000000000" pitchFamily="2" charset="0"/>
              </a:rPr>
              <a:t>enews</a:t>
            </a:r>
            <a:r>
              <a:rPr lang="en-GB" sz="3600" i="0" dirty="0">
                <a:solidFill>
                  <a:srgbClr val="444444"/>
                </a:solidFill>
                <a:effectLst/>
                <a:latin typeface="Montserrat" panose="00000500000000000000" pitchFamily="2" charset="0"/>
              </a:rPr>
              <a:t>!</a:t>
            </a:r>
          </a:p>
          <a:p>
            <a:pPr algn="l"/>
            <a:endParaRPr lang="en-GB" sz="2000" b="0" i="0" dirty="0">
              <a:solidFill>
                <a:srgbClr val="444444"/>
              </a:solidFill>
              <a:effectLst/>
              <a:latin typeface="Open Sans" panose="020B0606030504020204" pitchFamily="34" charset="0"/>
            </a:endParaRPr>
          </a:p>
          <a:p>
            <a:pPr algn="l"/>
            <a:endParaRPr lang="en-GB" sz="2000" b="1" dirty="0">
              <a:solidFill>
                <a:srgbClr val="444444"/>
              </a:solidFill>
              <a:latin typeface="Open Sans" panose="020B0606030504020204" pitchFamily="34" charset="0"/>
            </a:endParaRPr>
          </a:p>
        </p:txBody>
      </p:sp>
      <p:pic>
        <p:nvPicPr>
          <p:cNvPr id="7" name="Picture 6" descr="A close up of a logo&#10;&#10;AI-generated content may be incorrect.">
            <a:extLst>
              <a:ext uri="{FF2B5EF4-FFF2-40B4-BE49-F238E27FC236}">
                <a16:creationId xmlns:a16="http://schemas.microsoft.com/office/drawing/2014/main" id="{436656C4-1495-7F93-6DDB-79EE0606BF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1106" y="246221"/>
            <a:ext cx="6009788" cy="1316430"/>
          </a:xfrm>
          <a:prstGeom prst="rect">
            <a:avLst/>
          </a:prstGeom>
        </p:spPr>
      </p:pic>
      <p:pic>
        <p:nvPicPr>
          <p:cNvPr id="3" name="Picture 2" descr="A qr code with black squares&#10;&#10;AI-generated content may be incorrect.">
            <a:extLst>
              <a:ext uri="{FF2B5EF4-FFF2-40B4-BE49-F238E27FC236}">
                <a16:creationId xmlns:a16="http://schemas.microsoft.com/office/drawing/2014/main" id="{7C59E103-56E6-8E10-12A6-E4ADA19007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600" y="2564127"/>
            <a:ext cx="3768798" cy="3768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8977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7FFFD784-54B1-2948-8842-D0310ED865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04149"/>
            <a:ext cx="9753600" cy="2562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719586C-C4F8-4B59-B3AB-6316128801A3}"/>
              </a:ext>
            </a:extLst>
          </p:cNvPr>
          <p:cNvSpPr txBox="1"/>
          <p:nvPr/>
        </p:nvSpPr>
        <p:spPr>
          <a:xfrm>
            <a:off x="1377400" y="3306852"/>
            <a:ext cx="94371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latin typeface="Montserrat" panose="00000500000000000000" pitchFamily="2" charset="0"/>
              </a:rPr>
              <a:t>Connecting to Care for our Common Home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1940FF3-EF21-B375-417E-A5650573E0F0}"/>
              </a:ext>
            </a:extLst>
          </p:cNvPr>
          <p:cNvSpPr txBox="1"/>
          <p:nvPr/>
        </p:nvSpPr>
        <p:spPr>
          <a:xfrm>
            <a:off x="1090964" y="4084030"/>
            <a:ext cx="1001007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200" b="0" i="0" dirty="0">
                <a:solidFill>
                  <a:srgbClr val="2E2E2E"/>
                </a:solidFill>
                <a:effectLst/>
                <a:latin typeface="Montserrat" panose="00000500000000000000" pitchFamily="2" charset="0"/>
              </a:rPr>
              <a:t>Online communities meeting together and in small groups to restore, reinvigorate and reinspire Christian creation care activists.</a:t>
            </a:r>
          </a:p>
          <a:p>
            <a:pPr algn="ctr"/>
            <a:endParaRPr lang="en-GB" sz="3200" dirty="0">
              <a:solidFill>
                <a:srgbClr val="2E2E2E"/>
              </a:solidFill>
              <a:latin typeface="Montserrat" panose="00000500000000000000" pitchFamily="2" charset="0"/>
            </a:endParaRPr>
          </a:p>
          <a:p>
            <a:pPr algn="ctr"/>
            <a:r>
              <a:rPr lang="en-GB" sz="3200" dirty="0">
                <a:solidFill>
                  <a:srgbClr val="2E2E2E"/>
                </a:solidFill>
                <a:latin typeface="Montserrat" panose="00000500000000000000" pitchFamily="2" charset="0"/>
              </a:rPr>
              <a:t>contact: </a:t>
            </a:r>
            <a:r>
              <a:rPr lang="en-GB" sz="3200" dirty="0">
                <a:solidFill>
                  <a:srgbClr val="2E2E2E"/>
                </a:solidFill>
                <a:latin typeface="Montserrat" panose="00000500000000000000" pitchFamily="2" charset="0"/>
                <a:hlinkClick r:id="rId3"/>
              </a:rPr>
              <a:t>oikos@arocha.org</a:t>
            </a:r>
            <a:r>
              <a:rPr lang="en-GB" sz="3200" dirty="0">
                <a:solidFill>
                  <a:srgbClr val="2E2E2E"/>
                </a:solidFill>
                <a:latin typeface="Montserrat" panose="00000500000000000000" pitchFamily="2" charset="0"/>
              </a:rPr>
              <a:t> </a:t>
            </a:r>
            <a:endParaRPr lang="en-GB" sz="3200" dirty="0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46706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extLst>
              <a:ext uri="{FF2B5EF4-FFF2-40B4-BE49-F238E27FC236}">
                <a16:creationId xmlns:a16="http://schemas.microsoft.com/office/drawing/2014/main" id="{1D0CD927-105A-E207-E71F-B50BC326AC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0346" y="205257"/>
            <a:ext cx="4511306" cy="1532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>
            <a:extLst>
              <a:ext uri="{FF2B5EF4-FFF2-40B4-BE49-F238E27FC236}">
                <a16:creationId xmlns:a16="http://schemas.microsoft.com/office/drawing/2014/main" id="{3144F339-001E-89DF-60F1-71E420408B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2757" y="2616717"/>
            <a:ext cx="6086475" cy="230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E9ABF7D-84E7-9720-6B21-C79632DAE3CE}"/>
              </a:ext>
            </a:extLst>
          </p:cNvPr>
          <p:cNvSpPr txBox="1"/>
          <p:nvPr/>
        </p:nvSpPr>
        <p:spPr>
          <a:xfrm>
            <a:off x="551117" y="1842453"/>
            <a:ext cx="11536325" cy="4462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b="0" i="0" dirty="0">
                <a:solidFill>
                  <a:srgbClr val="2E2E2E"/>
                </a:solidFill>
                <a:effectLst/>
                <a:latin typeface="Montserrat" panose="00000500000000000000" pitchFamily="2" charset="0"/>
              </a:rPr>
              <a:t>International Council for Evangelical Theological Education</a:t>
            </a:r>
          </a:p>
          <a:p>
            <a:pPr algn="ctr"/>
            <a:r>
              <a:rPr lang="en-GB" sz="2800" dirty="0">
                <a:solidFill>
                  <a:srgbClr val="2E2E2E"/>
                </a:solidFill>
                <a:latin typeface="Montserrat" panose="00000500000000000000" pitchFamily="2" charset="0"/>
              </a:rPr>
              <a:t>3 – 7 March 2025, Tirana, Albania</a:t>
            </a:r>
          </a:p>
          <a:p>
            <a:pPr algn="ctr"/>
            <a:endParaRPr lang="en-GB" sz="2800" b="0" i="0" dirty="0">
              <a:solidFill>
                <a:srgbClr val="2E2E2E"/>
              </a:solidFill>
              <a:effectLst/>
              <a:latin typeface="Montserrat" panose="00000500000000000000" pitchFamily="2" charset="0"/>
            </a:endParaRPr>
          </a:p>
          <a:p>
            <a:pPr algn="ctr"/>
            <a:endParaRPr lang="en-GB" sz="2400" dirty="0">
              <a:solidFill>
                <a:srgbClr val="2E2E2E"/>
              </a:solidFill>
              <a:latin typeface="Montserrat" panose="00000500000000000000" pitchFamily="2" charset="0"/>
            </a:endParaRPr>
          </a:p>
          <a:p>
            <a:pPr algn="ctr"/>
            <a:endParaRPr lang="en-GB" sz="3200" dirty="0">
              <a:solidFill>
                <a:srgbClr val="2E2E2E"/>
              </a:solidFill>
              <a:latin typeface="Montserrat" panose="00000500000000000000" pitchFamily="2" charset="0"/>
            </a:endParaRPr>
          </a:p>
          <a:p>
            <a:pPr algn="ctr"/>
            <a:endParaRPr lang="en-GB" sz="3200" dirty="0">
              <a:solidFill>
                <a:srgbClr val="2E2E2E"/>
              </a:solidFill>
              <a:latin typeface="Montserrat" panose="00000500000000000000" pitchFamily="2" charset="0"/>
            </a:endParaRPr>
          </a:p>
          <a:p>
            <a:pPr algn="ctr"/>
            <a:endParaRPr lang="en-GB" sz="3200" dirty="0">
              <a:solidFill>
                <a:srgbClr val="2E2E2E"/>
              </a:solidFill>
              <a:latin typeface="Montserrat" panose="00000500000000000000" pitchFamily="2" charset="0"/>
            </a:endParaRPr>
          </a:p>
          <a:p>
            <a:pPr algn="ctr"/>
            <a:endParaRPr lang="en-GB" sz="2000" dirty="0">
              <a:solidFill>
                <a:srgbClr val="2E2E2E"/>
              </a:solidFill>
              <a:latin typeface="Montserrat" panose="00000500000000000000" pitchFamily="2" charset="0"/>
            </a:endParaRPr>
          </a:p>
          <a:p>
            <a:pPr algn="ctr"/>
            <a:r>
              <a:rPr lang="en-GB" sz="2800" b="1" dirty="0">
                <a:solidFill>
                  <a:schemeClr val="accent6">
                    <a:lumMod val="75000"/>
                  </a:schemeClr>
                </a:solidFill>
                <a:latin typeface="Montserrat" panose="00000500000000000000" pitchFamily="2" charset="0"/>
              </a:rPr>
              <a:t>Impact Team on Creation Care in Theological Education</a:t>
            </a:r>
          </a:p>
          <a:p>
            <a:pPr algn="ctr"/>
            <a:r>
              <a:rPr lang="en-GB" sz="2800" b="1" dirty="0">
                <a:solidFill>
                  <a:schemeClr val="accent6">
                    <a:lumMod val="75000"/>
                  </a:schemeClr>
                </a:solidFill>
                <a:latin typeface="Montserrat" panose="00000500000000000000" pitchFamily="2" charset="0"/>
              </a:rPr>
              <a:t>contact: </a:t>
            </a:r>
            <a:r>
              <a:rPr lang="en-GB" sz="3200" dirty="0" err="1">
                <a:solidFill>
                  <a:srgbClr val="2E2E2E"/>
                </a:solidFill>
                <a:latin typeface="Montserrat" panose="00000500000000000000" pitchFamily="2" charset="0"/>
                <a:hlinkClick r:id="rId4"/>
              </a:rPr>
              <a:t>creationcare@icete.team</a:t>
            </a:r>
            <a:r>
              <a:rPr lang="en-GB" sz="3200" dirty="0">
                <a:solidFill>
                  <a:srgbClr val="2E2E2E"/>
                </a:solidFill>
                <a:latin typeface="Montserrat" panose="00000500000000000000" pitchFamily="2" charset="0"/>
              </a:rPr>
              <a:t> </a:t>
            </a:r>
            <a:endParaRPr lang="en-GB" sz="3200" dirty="0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22964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Earth Day 2025: Our Power, Our Planet | City of Irvine">
            <a:extLst>
              <a:ext uri="{FF2B5EF4-FFF2-40B4-BE49-F238E27FC236}">
                <a16:creationId xmlns:a16="http://schemas.microsoft.com/office/drawing/2014/main" id="{2ACB7B9C-FA6E-42E5-1BA2-2484031FCB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8809" y="0"/>
            <a:ext cx="91440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A0F8DB8-898E-D857-7C34-074BF5D56949}"/>
              </a:ext>
            </a:extLst>
          </p:cNvPr>
          <p:cNvSpPr txBox="1"/>
          <p:nvPr/>
        </p:nvSpPr>
        <p:spPr>
          <a:xfrm>
            <a:off x="9859151" y="3918540"/>
            <a:ext cx="90365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         </a:t>
            </a:r>
          </a:p>
          <a:p>
            <a:r>
              <a:rPr lang="en-GB" dirty="0"/>
              <a:t>            </a:t>
            </a:r>
          </a:p>
        </p:txBody>
      </p:sp>
      <p:pic>
        <p:nvPicPr>
          <p:cNvPr id="8196" name="Picture 4">
            <a:extLst>
              <a:ext uri="{FF2B5EF4-FFF2-40B4-BE49-F238E27FC236}">
                <a16:creationId xmlns:a16="http://schemas.microsoft.com/office/drawing/2014/main" id="{B021822A-167C-96C2-8485-13C02928EC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4089" y="3978328"/>
            <a:ext cx="1618204" cy="685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2D2B459-9C7A-E9DC-2886-97CBD23C0D24}"/>
              </a:ext>
            </a:extLst>
          </p:cNvPr>
          <p:cNvSpPr txBox="1"/>
          <p:nvPr/>
        </p:nvSpPr>
        <p:spPr>
          <a:xfrm>
            <a:off x="1738369" y="5041235"/>
            <a:ext cx="857261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600" b="1" dirty="0"/>
              <a:t>22</a:t>
            </a:r>
            <a:r>
              <a:rPr lang="en-GB" sz="3600" b="1" baseline="30000" dirty="0"/>
              <a:t>nd</a:t>
            </a:r>
            <a:r>
              <a:rPr lang="en-GB" sz="3600" b="1" dirty="0"/>
              <a:t> April (or nearest suitable date)</a:t>
            </a:r>
          </a:p>
          <a:p>
            <a:pPr algn="ctr"/>
            <a:r>
              <a:rPr lang="en-GB" sz="3600" dirty="0">
                <a:hlinkClick r:id="rId4"/>
              </a:rPr>
              <a:t>https://www.earthday.org/earth-day-2025</a:t>
            </a:r>
            <a:r>
              <a:rPr lang="en-GB" sz="3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271907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text on a white background&#10;&#10;AI-generated content may be incorrect.">
            <a:extLst>
              <a:ext uri="{FF2B5EF4-FFF2-40B4-BE49-F238E27FC236}">
                <a16:creationId xmlns:a16="http://schemas.microsoft.com/office/drawing/2014/main" id="{1DAB2DF1-AA37-3414-D5FA-1D0443147D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4384" y="148856"/>
            <a:ext cx="6723231" cy="2264735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ED2327C-D8FB-1833-ABED-B5B5D2562E19}"/>
              </a:ext>
            </a:extLst>
          </p:cNvPr>
          <p:cNvSpPr txBox="1">
            <a:spLocks/>
          </p:cNvSpPr>
          <p:nvPr/>
        </p:nvSpPr>
        <p:spPr bwMode="auto">
          <a:xfrm>
            <a:off x="3215480" y="2642732"/>
            <a:ext cx="5761038" cy="38884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  <a:defRPr/>
            </a:pPr>
            <a:r>
              <a:rPr lang="en-GB" altLang="en-US" sz="4400" b="1" dirty="0">
                <a:solidFill>
                  <a:srgbClr val="0097CE"/>
                </a:solidFill>
                <a:latin typeface="EzzoBook" panose="02000506020000020004"/>
              </a:rPr>
              <a:t>Worldwide Family</a:t>
            </a:r>
          </a:p>
          <a:p>
            <a:pPr marL="0" indent="0" algn="ctr">
              <a:buFontTx/>
              <a:buNone/>
              <a:defRPr/>
            </a:pPr>
            <a:r>
              <a:rPr lang="en-GB" altLang="en-US" sz="4400" b="1" dirty="0">
                <a:solidFill>
                  <a:srgbClr val="0097CE"/>
                </a:solidFill>
                <a:latin typeface="EzzoBook" panose="02000506020000020004"/>
              </a:rPr>
              <a:t>Leaders Forum</a:t>
            </a:r>
          </a:p>
          <a:p>
            <a:pPr marL="0" indent="0" algn="ctr">
              <a:buFontTx/>
              <a:buNone/>
              <a:defRPr/>
            </a:pPr>
            <a:r>
              <a:rPr lang="en-GB" altLang="en-US" sz="4000" dirty="0">
                <a:solidFill>
                  <a:srgbClr val="0097CE"/>
                </a:solidFill>
                <a:latin typeface="EzzoBook" panose="02000506020000020004"/>
              </a:rPr>
              <a:t>Tagaytay, Philippines</a:t>
            </a:r>
          </a:p>
          <a:p>
            <a:pPr marL="0" indent="0" algn="ctr">
              <a:buFontTx/>
              <a:buNone/>
              <a:defRPr/>
            </a:pPr>
            <a:r>
              <a:rPr lang="en-GB" altLang="en-US" sz="4000" dirty="0">
                <a:solidFill>
                  <a:srgbClr val="0097CE"/>
                </a:solidFill>
                <a:latin typeface="EzzoBook" panose="02000506020000020004"/>
              </a:rPr>
              <a:t>10 - 17 May 2025</a:t>
            </a:r>
          </a:p>
        </p:txBody>
      </p:sp>
    </p:spTree>
    <p:extLst>
      <p:ext uri="{BB962C8B-B14F-4D97-AF65-F5344CB8AC3E}">
        <p14:creationId xmlns:p14="http://schemas.microsoft.com/office/powerpoint/2010/main" val="12835293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2046E64-B78A-E18F-CE91-4812ACCA14C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/>
          <a:stretch/>
        </p:blipFill>
        <p:spPr>
          <a:xfrm>
            <a:off x="145312" y="606056"/>
            <a:ext cx="12046688" cy="4816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4695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ack and white logo&#10;&#10;AI-generated content may be incorrect.">
            <a:extLst>
              <a:ext uri="{FF2B5EF4-FFF2-40B4-BE49-F238E27FC236}">
                <a16:creationId xmlns:a16="http://schemas.microsoft.com/office/drawing/2014/main" id="{3A8B3599-4191-46C1-02B2-7D2725DC0E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7146" y="385982"/>
            <a:ext cx="6259999" cy="1858581"/>
          </a:xfrm>
          <a:prstGeom prst="rect">
            <a:avLst/>
          </a:prstGeom>
        </p:spPr>
      </p:pic>
      <p:pic>
        <p:nvPicPr>
          <p:cNvPr id="5" name="Picture 2" descr="A group of people standing next to a sign&#10;&#10;Description automatically generated">
            <a:extLst>
              <a:ext uri="{FF2B5EF4-FFF2-40B4-BE49-F238E27FC236}">
                <a16:creationId xmlns:a16="http://schemas.microsoft.com/office/drawing/2014/main" id="{D8C97B28-49E7-FD94-9ED7-BC28954ABD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"/>
          <a:stretch/>
        </p:blipFill>
        <p:spPr bwMode="auto">
          <a:xfrm rot="21410694">
            <a:off x="3187313" y="3429395"/>
            <a:ext cx="5902251" cy="3284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4CF0037-034B-31EE-E76E-8E93982E77B5}"/>
              </a:ext>
            </a:extLst>
          </p:cNvPr>
          <p:cNvSpPr txBox="1"/>
          <p:nvPr/>
        </p:nvSpPr>
        <p:spPr>
          <a:xfrm>
            <a:off x="2966000" y="3072348"/>
            <a:ext cx="601447" cy="378565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4000" dirty="0"/>
              <a:t>    </a:t>
            </a:r>
          </a:p>
          <a:p>
            <a:endParaRPr lang="en-GB" sz="4000" dirty="0"/>
          </a:p>
          <a:p>
            <a:endParaRPr lang="en-GB" sz="4000" dirty="0"/>
          </a:p>
          <a:p>
            <a:endParaRPr lang="en-GB" sz="4000" dirty="0"/>
          </a:p>
          <a:p>
            <a:endParaRPr lang="en-GB" sz="4000" dirty="0"/>
          </a:p>
          <a:p>
            <a:r>
              <a:rPr lang="en-GB" sz="4000" dirty="0"/>
              <a:t>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DE93027-D0FC-184F-FB10-5816121D5AB3}"/>
              </a:ext>
            </a:extLst>
          </p:cNvPr>
          <p:cNvSpPr txBox="1"/>
          <p:nvPr/>
        </p:nvSpPr>
        <p:spPr>
          <a:xfrm>
            <a:off x="8747834" y="3072348"/>
            <a:ext cx="601447" cy="378565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4000" dirty="0"/>
              <a:t>    </a:t>
            </a:r>
          </a:p>
          <a:p>
            <a:endParaRPr lang="en-GB" sz="4000" dirty="0"/>
          </a:p>
          <a:p>
            <a:endParaRPr lang="en-GB" sz="4000" dirty="0"/>
          </a:p>
          <a:p>
            <a:endParaRPr lang="en-GB" sz="4000" dirty="0"/>
          </a:p>
          <a:p>
            <a:endParaRPr lang="en-GB" sz="4000" dirty="0"/>
          </a:p>
          <a:p>
            <a:r>
              <a:rPr lang="en-GB" sz="4000" dirty="0"/>
              <a:t> 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20B1CD9-62FB-597A-7F84-89A548F705E5}"/>
              </a:ext>
            </a:extLst>
          </p:cNvPr>
          <p:cNvSpPr txBox="1"/>
          <p:nvPr/>
        </p:nvSpPr>
        <p:spPr>
          <a:xfrm rot="5400000">
            <a:off x="5924623" y="169654"/>
            <a:ext cx="601447" cy="624786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4000" dirty="0"/>
              <a:t>    </a:t>
            </a:r>
          </a:p>
          <a:p>
            <a:r>
              <a:rPr lang="en-GB" sz="4000" dirty="0"/>
              <a:t> </a:t>
            </a:r>
          </a:p>
          <a:p>
            <a:endParaRPr lang="en-GB" sz="4000" dirty="0"/>
          </a:p>
          <a:p>
            <a:endParaRPr lang="en-GB" sz="4000" dirty="0"/>
          </a:p>
          <a:p>
            <a:endParaRPr lang="en-GB" sz="4000" dirty="0"/>
          </a:p>
          <a:p>
            <a:endParaRPr lang="en-GB" sz="4000" dirty="0"/>
          </a:p>
          <a:p>
            <a:endParaRPr lang="en-GB" sz="4000" dirty="0"/>
          </a:p>
          <a:p>
            <a:endParaRPr lang="en-GB" sz="4000" dirty="0"/>
          </a:p>
          <a:p>
            <a:endParaRPr lang="en-GB" sz="4000" dirty="0"/>
          </a:p>
          <a:p>
            <a:r>
              <a:rPr lang="en-GB" sz="4000" dirty="0"/>
              <a:t> 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9EA59E8-F45B-1474-DB19-E7215120F371}"/>
              </a:ext>
            </a:extLst>
          </p:cNvPr>
          <p:cNvSpPr txBox="1"/>
          <p:nvPr/>
        </p:nvSpPr>
        <p:spPr>
          <a:xfrm rot="5400000">
            <a:off x="5912489" y="3433345"/>
            <a:ext cx="601447" cy="624786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4000" dirty="0"/>
              <a:t>    </a:t>
            </a:r>
          </a:p>
          <a:p>
            <a:r>
              <a:rPr lang="en-GB" sz="4000" dirty="0"/>
              <a:t> </a:t>
            </a:r>
          </a:p>
          <a:p>
            <a:endParaRPr lang="en-GB" sz="4000" dirty="0"/>
          </a:p>
          <a:p>
            <a:endParaRPr lang="en-GB" sz="4000" dirty="0"/>
          </a:p>
          <a:p>
            <a:endParaRPr lang="en-GB" sz="4000" dirty="0"/>
          </a:p>
          <a:p>
            <a:endParaRPr lang="en-GB" sz="4000" dirty="0"/>
          </a:p>
          <a:p>
            <a:endParaRPr lang="en-GB" sz="4000" dirty="0"/>
          </a:p>
          <a:p>
            <a:endParaRPr lang="en-GB" sz="4000" dirty="0"/>
          </a:p>
          <a:p>
            <a:endParaRPr lang="en-GB" sz="4000" dirty="0"/>
          </a:p>
          <a:p>
            <a:r>
              <a:rPr lang="en-GB" sz="4000" dirty="0"/>
              <a:t> 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6A45C30-8959-1809-5C64-87F96E5713A9}"/>
              </a:ext>
            </a:extLst>
          </p:cNvPr>
          <p:cNvSpPr txBox="1"/>
          <p:nvPr/>
        </p:nvSpPr>
        <p:spPr>
          <a:xfrm>
            <a:off x="1090964" y="2493996"/>
            <a:ext cx="1001007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200" b="1" i="0" dirty="0">
                <a:solidFill>
                  <a:srgbClr val="2E2E2E"/>
                </a:solidFill>
                <a:effectLst/>
                <a:latin typeface="Montserrat" panose="00000500000000000000" pitchFamily="2" charset="0"/>
              </a:rPr>
              <a:t>Lausanne Issue Networks Gathering</a:t>
            </a:r>
          </a:p>
          <a:p>
            <a:pPr algn="ctr"/>
            <a:r>
              <a:rPr lang="en-GB" sz="3200" i="0" dirty="0">
                <a:solidFill>
                  <a:srgbClr val="2E2E2E"/>
                </a:solidFill>
                <a:effectLst/>
                <a:latin typeface="Montserrat" panose="00000500000000000000" pitchFamily="2" charset="0"/>
              </a:rPr>
              <a:t>14-19 July 2025, Panama</a:t>
            </a:r>
          </a:p>
        </p:txBody>
      </p:sp>
    </p:spTree>
    <p:extLst>
      <p:ext uri="{BB962C8B-B14F-4D97-AF65-F5344CB8AC3E}">
        <p14:creationId xmlns:p14="http://schemas.microsoft.com/office/powerpoint/2010/main" val="22752915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Season of Creation">
            <a:extLst>
              <a:ext uri="{FF2B5EF4-FFF2-40B4-BE49-F238E27FC236}">
                <a16:creationId xmlns:a16="http://schemas.microsoft.com/office/drawing/2014/main" id="{305DDC17-C1EE-78CE-0F4D-46C1F0C3CA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489" y="177247"/>
            <a:ext cx="12192000" cy="4205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75A7706-F6D6-AFC9-DF72-3DB559417C04}"/>
              </a:ext>
            </a:extLst>
          </p:cNvPr>
          <p:cNvSpPr txBox="1"/>
          <p:nvPr/>
        </p:nvSpPr>
        <p:spPr>
          <a:xfrm>
            <a:off x="4992872" y="3714174"/>
            <a:ext cx="609777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b="1" dirty="0">
                <a:latin typeface="Montserrat" panose="00000500000000000000" pitchFamily="2" charset="0"/>
              </a:rPr>
              <a:t>1 September - 4 October 2025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A5453DE-D1BD-3805-4A7F-2E5A1BA2D5AA}"/>
              </a:ext>
            </a:extLst>
          </p:cNvPr>
          <p:cNvSpPr txBox="1"/>
          <p:nvPr/>
        </p:nvSpPr>
        <p:spPr>
          <a:xfrm>
            <a:off x="1090965" y="4647556"/>
            <a:ext cx="1001007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600" b="0" i="0" dirty="0">
                <a:solidFill>
                  <a:srgbClr val="2E2E2E"/>
                </a:solidFill>
                <a:effectLst/>
                <a:latin typeface="Montserrat" panose="00000500000000000000" pitchFamily="2" charset="0"/>
              </a:rPr>
              <a:t>2025 theme: </a:t>
            </a:r>
            <a:r>
              <a:rPr lang="en-GB" sz="3600" b="1" i="0" dirty="0">
                <a:solidFill>
                  <a:schemeClr val="accent6">
                    <a:lumMod val="75000"/>
                  </a:schemeClr>
                </a:solidFill>
                <a:effectLst/>
                <a:latin typeface="Montserrat" panose="00000500000000000000" pitchFamily="2" charset="0"/>
              </a:rPr>
              <a:t>Peace with Creation</a:t>
            </a:r>
            <a:endParaRPr lang="en-GB" sz="3600" b="0" i="0" dirty="0">
              <a:solidFill>
                <a:schemeClr val="accent6">
                  <a:lumMod val="75000"/>
                </a:schemeClr>
              </a:solidFill>
              <a:effectLst/>
              <a:latin typeface="Montserrat" panose="00000500000000000000" pitchFamily="2" charset="0"/>
            </a:endParaRPr>
          </a:p>
          <a:p>
            <a:pPr algn="ctr"/>
            <a:endParaRPr lang="en-GB" sz="3200" dirty="0">
              <a:solidFill>
                <a:srgbClr val="2E2E2E"/>
              </a:solidFill>
              <a:latin typeface="Montserrat" panose="00000500000000000000" pitchFamily="2" charset="0"/>
            </a:endParaRPr>
          </a:p>
          <a:p>
            <a:pPr algn="ctr"/>
            <a:r>
              <a:rPr lang="en-GB" sz="3200" dirty="0">
                <a:solidFill>
                  <a:srgbClr val="2E2E2E"/>
                </a:solidFill>
                <a:latin typeface="Montserrat" panose="00000500000000000000" pitchFamily="2" charset="0"/>
                <a:hlinkClick r:id="rId3"/>
              </a:rPr>
              <a:t>https://seasonofcreation.org/</a:t>
            </a:r>
            <a:r>
              <a:rPr lang="en-GB" sz="3200" dirty="0">
                <a:solidFill>
                  <a:srgbClr val="2E2E2E"/>
                </a:solidFill>
                <a:latin typeface="Montserrat" panose="00000500000000000000" pitchFamily="2" charset="0"/>
              </a:rPr>
              <a:t> </a:t>
            </a:r>
            <a:endParaRPr lang="en-GB" sz="3200" dirty="0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48848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2778</TotalTime>
  <Words>277</Words>
  <Application>Microsoft Office PowerPoint</Application>
  <PresentationFormat>Widescreen</PresentationFormat>
  <Paragraphs>90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EzzoBook</vt:lpstr>
      <vt:lpstr>Aptos</vt:lpstr>
      <vt:lpstr>Aptos Display</vt:lpstr>
      <vt:lpstr>Arial</vt:lpstr>
      <vt:lpstr>Montserrat</vt:lpstr>
      <vt:lpstr>Open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Dave Bookless</dc:creator>
  <cp:lastModifiedBy>Dave Bookless</cp:lastModifiedBy>
  <cp:revision>1</cp:revision>
  <dcterms:created xsi:type="dcterms:W3CDTF">2025-02-24T20:35:20Z</dcterms:created>
  <dcterms:modified xsi:type="dcterms:W3CDTF">2025-02-27T15:11:53Z</dcterms:modified>
</cp:coreProperties>
</file>